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300" r:id="rId7"/>
    <p:sldId id="301" r:id="rId8"/>
    <p:sldId id="302" r:id="rId9"/>
    <p:sldId id="303" r:id="rId10"/>
    <p:sldId id="304" r:id="rId11"/>
    <p:sldId id="299" r:id="rId12"/>
    <p:sldId id="298" r:id="rId13"/>
    <p:sldId id="29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FD8BD7-18B5-461C-80D6-018DEDB4817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9FC5D9C-D90C-4231-8597-78B56DA5814D}">
      <dgm:prSet/>
      <dgm:spPr/>
      <dgm:t>
        <a:bodyPr/>
        <a:lstStyle/>
        <a:p>
          <a:r>
            <a:rPr lang="en-US" dirty="0"/>
            <a:t>Creating movies that are similar to those that have a high revenue.</a:t>
          </a:r>
        </a:p>
      </dgm:t>
    </dgm:pt>
    <dgm:pt modelId="{5453CDE3-A0B5-4F39-96BB-9AF80AAE6CDE}" type="parTrans" cxnId="{AEBEF4B2-3B24-4755-8BB1-9951B7A9B3AF}">
      <dgm:prSet/>
      <dgm:spPr/>
      <dgm:t>
        <a:bodyPr/>
        <a:lstStyle/>
        <a:p>
          <a:endParaRPr lang="en-US"/>
        </a:p>
      </dgm:t>
    </dgm:pt>
    <dgm:pt modelId="{8E5512DA-12DF-4247-882E-09BF7AA09A36}" type="sibTrans" cxnId="{AEBEF4B2-3B24-4755-8BB1-9951B7A9B3AF}">
      <dgm:prSet/>
      <dgm:spPr/>
      <dgm:t>
        <a:bodyPr/>
        <a:lstStyle/>
        <a:p>
          <a:endParaRPr lang="en-US"/>
        </a:p>
      </dgm:t>
    </dgm:pt>
    <dgm:pt modelId="{1B300296-D88C-4678-93B8-6D0ED524C275}">
      <dgm:prSet/>
      <dgm:spPr/>
      <dgm:t>
        <a:bodyPr/>
        <a:lstStyle/>
        <a:p>
          <a:r>
            <a:rPr lang="en-US" dirty="0"/>
            <a:t>Focus on marketing in genres that have a high revenue like Sports</a:t>
          </a:r>
        </a:p>
      </dgm:t>
    </dgm:pt>
    <dgm:pt modelId="{FEC14A5D-9D7C-424D-9DE4-1F3405AFE39D}" type="parTrans" cxnId="{EE69F8F8-5FEE-44A2-A799-A5EC2C39EF1D}">
      <dgm:prSet/>
      <dgm:spPr/>
      <dgm:t>
        <a:bodyPr/>
        <a:lstStyle/>
        <a:p>
          <a:endParaRPr lang="en-US"/>
        </a:p>
      </dgm:t>
    </dgm:pt>
    <dgm:pt modelId="{5CAE2152-C967-44EC-8BC6-6BD6631219FB}" type="sibTrans" cxnId="{EE69F8F8-5FEE-44A2-A799-A5EC2C39EF1D}">
      <dgm:prSet/>
      <dgm:spPr/>
      <dgm:t>
        <a:bodyPr/>
        <a:lstStyle/>
        <a:p>
          <a:endParaRPr lang="en-US"/>
        </a:p>
      </dgm:t>
    </dgm:pt>
    <dgm:pt modelId="{2C471F20-2526-44E8-A3E9-267EA1DB2799}" type="pres">
      <dgm:prSet presAssocID="{F6FD8BD7-18B5-461C-80D6-018DEDB48178}" presName="root" presStyleCnt="0">
        <dgm:presLayoutVars>
          <dgm:dir/>
          <dgm:resizeHandles val="exact"/>
        </dgm:presLayoutVars>
      </dgm:prSet>
      <dgm:spPr/>
    </dgm:pt>
    <dgm:pt modelId="{24C0FAB2-8D1E-4CB1-AF02-0D6A5A509509}" type="pres">
      <dgm:prSet presAssocID="{69FC5D9C-D90C-4231-8597-78B56DA5814D}" presName="compNode" presStyleCnt="0"/>
      <dgm:spPr/>
    </dgm:pt>
    <dgm:pt modelId="{8C34336F-E8AB-4490-8718-432046E043AD}" type="pres">
      <dgm:prSet presAssocID="{69FC5D9C-D90C-4231-8597-78B56DA5814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reel"/>
        </a:ext>
      </dgm:extLst>
    </dgm:pt>
    <dgm:pt modelId="{620F1C49-D3DD-447B-8041-F1C2C2C443CF}" type="pres">
      <dgm:prSet presAssocID="{69FC5D9C-D90C-4231-8597-78B56DA5814D}" presName="spaceRect" presStyleCnt="0"/>
      <dgm:spPr/>
    </dgm:pt>
    <dgm:pt modelId="{9FBD455B-392B-4A32-9375-35E794B2D72F}" type="pres">
      <dgm:prSet presAssocID="{69FC5D9C-D90C-4231-8597-78B56DA5814D}" presName="textRect" presStyleLbl="revTx" presStyleIdx="0" presStyleCnt="2">
        <dgm:presLayoutVars>
          <dgm:chMax val="1"/>
          <dgm:chPref val="1"/>
        </dgm:presLayoutVars>
      </dgm:prSet>
      <dgm:spPr/>
    </dgm:pt>
    <dgm:pt modelId="{F7587C36-EBEA-4FE0-BB81-CC97013B4549}" type="pres">
      <dgm:prSet presAssocID="{8E5512DA-12DF-4247-882E-09BF7AA09A36}" presName="sibTrans" presStyleCnt="0"/>
      <dgm:spPr/>
    </dgm:pt>
    <dgm:pt modelId="{DFA36C85-78B0-490F-9DEA-33C814676093}" type="pres">
      <dgm:prSet presAssocID="{1B300296-D88C-4678-93B8-6D0ED524C275}" presName="compNode" presStyleCnt="0"/>
      <dgm:spPr/>
    </dgm:pt>
    <dgm:pt modelId="{F9F3F948-BA74-47F3-8093-40A5BECDE97F}" type="pres">
      <dgm:prSet presAssocID="{1B300296-D88C-4678-93B8-6D0ED524C27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E2EC3B2D-61B1-4C30-8291-A055EA7A72FF}" type="pres">
      <dgm:prSet presAssocID="{1B300296-D88C-4678-93B8-6D0ED524C275}" presName="spaceRect" presStyleCnt="0"/>
      <dgm:spPr/>
    </dgm:pt>
    <dgm:pt modelId="{1420D532-FA2E-434D-BB70-A0987BA98D44}" type="pres">
      <dgm:prSet presAssocID="{1B300296-D88C-4678-93B8-6D0ED524C27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D2A0E65-10A9-4642-928F-FA88BA3189AB}" type="presOf" srcId="{1B300296-D88C-4678-93B8-6D0ED524C275}" destId="{1420D532-FA2E-434D-BB70-A0987BA98D44}" srcOrd="0" destOrd="0" presId="urn:microsoft.com/office/officeart/2018/2/layout/IconLabelList"/>
    <dgm:cxn modelId="{A757AB7C-A922-4015-B3FC-F7DFB5D8F822}" type="presOf" srcId="{F6FD8BD7-18B5-461C-80D6-018DEDB48178}" destId="{2C471F20-2526-44E8-A3E9-267EA1DB2799}" srcOrd="0" destOrd="0" presId="urn:microsoft.com/office/officeart/2018/2/layout/IconLabelList"/>
    <dgm:cxn modelId="{AEBEF4B2-3B24-4755-8BB1-9951B7A9B3AF}" srcId="{F6FD8BD7-18B5-461C-80D6-018DEDB48178}" destId="{69FC5D9C-D90C-4231-8597-78B56DA5814D}" srcOrd="0" destOrd="0" parTransId="{5453CDE3-A0B5-4F39-96BB-9AF80AAE6CDE}" sibTransId="{8E5512DA-12DF-4247-882E-09BF7AA09A36}"/>
    <dgm:cxn modelId="{7011F6D2-AF94-46CD-B82D-34E05620D4FB}" type="presOf" srcId="{69FC5D9C-D90C-4231-8597-78B56DA5814D}" destId="{9FBD455B-392B-4A32-9375-35E794B2D72F}" srcOrd="0" destOrd="0" presId="urn:microsoft.com/office/officeart/2018/2/layout/IconLabelList"/>
    <dgm:cxn modelId="{EE69F8F8-5FEE-44A2-A799-A5EC2C39EF1D}" srcId="{F6FD8BD7-18B5-461C-80D6-018DEDB48178}" destId="{1B300296-D88C-4678-93B8-6D0ED524C275}" srcOrd="1" destOrd="0" parTransId="{FEC14A5D-9D7C-424D-9DE4-1F3405AFE39D}" sibTransId="{5CAE2152-C967-44EC-8BC6-6BD6631219FB}"/>
    <dgm:cxn modelId="{4DF646EC-56D5-4492-9376-E29F2B5AE50F}" type="presParOf" srcId="{2C471F20-2526-44E8-A3E9-267EA1DB2799}" destId="{24C0FAB2-8D1E-4CB1-AF02-0D6A5A509509}" srcOrd="0" destOrd="0" presId="urn:microsoft.com/office/officeart/2018/2/layout/IconLabelList"/>
    <dgm:cxn modelId="{DCE542DA-D283-4217-83EB-83A0C9B56F2D}" type="presParOf" srcId="{24C0FAB2-8D1E-4CB1-AF02-0D6A5A509509}" destId="{8C34336F-E8AB-4490-8718-432046E043AD}" srcOrd="0" destOrd="0" presId="urn:microsoft.com/office/officeart/2018/2/layout/IconLabelList"/>
    <dgm:cxn modelId="{E9E33E49-B83D-4785-B9B1-B06DF9D44A0E}" type="presParOf" srcId="{24C0FAB2-8D1E-4CB1-AF02-0D6A5A509509}" destId="{620F1C49-D3DD-447B-8041-F1C2C2C443CF}" srcOrd="1" destOrd="0" presId="urn:microsoft.com/office/officeart/2018/2/layout/IconLabelList"/>
    <dgm:cxn modelId="{C5881D55-4ADB-4229-A2A5-A984CC9AFA2A}" type="presParOf" srcId="{24C0FAB2-8D1E-4CB1-AF02-0D6A5A509509}" destId="{9FBD455B-392B-4A32-9375-35E794B2D72F}" srcOrd="2" destOrd="0" presId="urn:microsoft.com/office/officeart/2018/2/layout/IconLabelList"/>
    <dgm:cxn modelId="{53468665-949D-4B22-A621-9B60773EEEDA}" type="presParOf" srcId="{2C471F20-2526-44E8-A3E9-267EA1DB2799}" destId="{F7587C36-EBEA-4FE0-BB81-CC97013B4549}" srcOrd="1" destOrd="0" presId="urn:microsoft.com/office/officeart/2018/2/layout/IconLabelList"/>
    <dgm:cxn modelId="{7D4624E7-2747-4A84-9660-F24FFD678667}" type="presParOf" srcId="{2C471F20-2526-44E8-A3E9-267EA1DB2799}" destId="{DFA36C85-78B0-490F-9DEA-33C814676093}" srcOrd="2" destOrd="0" presId="urn:microsoft.com/office/officeart/2018/2/layout/IconLabelList"/>
    <dgm:cxn modelId="{9479A58F-E8F1-4311-BA19-1C13B4D40BD9}" type="presParOf" srcId="{DFA36C85-78B0-490F-9DEA-33C814676093}" destId="{F9F3F948-BA74-47F3-8093-40A5BECDE97F}" srcOrd="0" destOrd="0" presId="urn:microsoft.com/office/officeart/2018/2/layout/IconLabelList"/>
    <dgm:cxn modelId="{35EED273-24D5-4D69-A2A7-B1A03DD0C4DE}" type="presParOf" srcId="{DFA36C85-78B0-490F-9DEA-33C814676093}" destId="{E2EC3B2D-61B1-4C30-8291-A055EA7A72FF}" srcOrd="1" destOrd="0" presId="urn:microsoft.com/office/officeart/2018/2/layout/IconLabelList"/>
    <dgm:cxn modelId="{B90E7D50-8F37-452B-9D09-B0C3821962C1}" type="presParOf" srcId="{DFA36C85-78B0-490F-9DEA-33C814676093}" destId="{1420D532-FA2E-434D-BB70-A0987BA98D4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34336F-E8AB-4490-8718-432046E043AD}">
      <dsp:nvSpPr>
        <dsp:cNvPr id="0" name=""/>
        <dsp:cNvSpPr/>
      </dsp:nvSpPr>
      <dsp:spPr>
        <a:xfrm>
          <a:off x="1519199" y="295699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BD455B-392B-4A32-9375-35E794B2D72F}">
      <dsp:nvSpPr>
        <dsp:cNvPr id="0" name=""/>
        <dsp:cNvSpPr/>
      </dsp:nvSpPr>
      <dsp:spPr>
        <a:xfrm>
          <a:off x="331199" y="27099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Creating movies that are similar to those that have a high revenue.</a:t>
          </a:r>
        </a:p>
      </dsp:txBody>
      <dsp:txXfrm>
        <a:off x="331199" y="2709912"/>
        <a:ext cx="4320000" cy="720000"/>
      </dsp:txXfrm>
    </dsp:sp>
    <dsp:sp modelId="{F9F3F948-BA74-47F3-8093-40A5BECDE97F}">
      <dsp:nvSpPr>
        <dsp:cNvPr id="0" name=""/>
        <dsp:cNvSpPr/>
      </dsp:nvSpPr>
      <dsp:spPr>
        <a:xfrm>
          <a:off x="6595199" y="295699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20D532-FA2E-434D-BB70-A0987BA98D44}">
      <dsp:nvSpPr>
        <dsp:cNvPr id="0" name=""/>
        <dsp:cNvSpPr/>
      </dsp:nvSpPr>
      <dsp:spPr>
        <a:xfrm>
          <a:off x="5407199" y="27099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Focus on marketing in genres that have a high revenue like Sports</a:t>
          </a:r>
        </a:p>
      </dsp:txBody>
      <dsp:txXfrm>
        <a:off x="5407199" y="2709912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Rockbuster</a:t>
            </a:r>
            <a:r>
              <a:rPr lang="en-US" sz="44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stealth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Analyst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20E6A3-BF94-F1AD-A7CA-7CBCB9F8F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90000"/>
          </a:blip>
          <a:srcRect l="889" r="-1" b="-1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B44E72-4484-7D49-1869-5247AEA58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03" y="2244830"/>
            <a:ext cx="8933796" cy="2437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/>
              <a:t>Thank you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786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A66977-9B4F-4B2C-AE86-901641B90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5" name="Picture 4" descr="Camera lens">
            <a:extLst>
              <a:ext uri="{FF2B5EF4-FFF2-40B4-BE49-F238E27FC236}">
                <a16:creationId xmlns:a16="http://schemas.microsoft.com/office/drawing/2014/main" id="{C31E8C5B-15A4-6D30-7340-CEB67D25EC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5659" b="1007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363584-88EC-2066-2F44-4514BBC2E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75344-85C2-7E8B-3F7F-1930C2AD0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849624"/>
          </a:xfrm>
        </p:spPr>
        <p:txBody>
          <a:bodyPr>
            <a:normAutofit/>
          </a:bodyPr>
          <a:lstStyle/>
          <a:p>
            <a:r>
              <a:rPr lang="en-US" sz="1600" dirty="0" err="1">
                <a:latin typeface="Aharoni" panose="02010803020104030203" pitchFamily="2" charset="-79"/>
                <a:cs typeface="Aharoni" panose="02010803020104030203" pitchFamily="2" charset="-79"/>
              </a:rPr>
              <a:t>Rockbuster</a:t>
            </a: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 Stealth LLC is a movie rental company that used to have stores around the world. Facing stiff competition from streaming services such as Netflix and Amazon Prime, the </a:t>
            </a:r>
            <a:r>
              <a:rPr lang="en-US" sz="1600" dirty="0" err="1">
                <a:latin typeface="Aharoni" panose="02010803020104030203" pitchFamily="2" charset="-79"/>
                <a:cs typeface="Aharoni" panose="02010803020104030203" pitchFamily="2" charset="-79"/>
              </a:rPr>
              <a:t>Rockbuster</a:t>
            </a: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 Stealth management team is planning to use its existing movie licenses to launch an online video rental service in order to stay competitive</a:t>
            </a:r>
            <a:r>
              <a:rPr lang="en-US" sz="1600" dirty="0"/>
              <a:t>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Objective</a:t>
            </a:r>
          </a:p>
          <a:p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Need to help the </a:t>
            </a:r>
            <a:r>
              <a:rPr lang="en-US" sz="1600" dirty="0" err="1">
                <a:latin typeface="Aharoni" panose="02010803020104030203" pitchFamily="2" charset="-79"/>
                <a:cs typeface="Aharoni" panose="02010803020104030203" pitchFamily="2" charset="-79"/>
              </a:rPr>
              <a:t>Rockbuster</a:t>
            </a: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 Stealth’s business intelligence (BI) department in launching strategy for the new online video service.</a:t>
            </a:r>
          </a:p>
        </p:txBody>
      </p:sp>
    </p:spTree>
    <p:extLst>
      <p:ext uri="{BB962C8B-B14F-4D97-AF65-F5344CB8AC3E}">
        <p14:creationId xmlns:p14="http://schemas.microsoft.com/office/powerpoint/2010/main" val="41673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F4A5A-CF45-EC20-3430-F33DE47A388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 flipV="1">
            <a:off x="1477819" y="5449454"/>
            <a:ext cx="50020" cy="138545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B0F00-223D-DB87-43D8-5A4D7C74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96412"/>
            <a:ext cx="10058400" cy="13716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Movie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001A45-416C-67AE-DAF6-07C6FF454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968012"/>
            <a:ext cx="4663440" cy="388414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46 Minutes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Min Movie Length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185 Minutes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Max Movie Length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$9.99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Min Replace Cost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$29.99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Max Replace Cost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19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C510D-E92C-540F-6A74-EACED0082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1968012"/>
            <a:ext cx="4663440" cy="38841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3 Days</a:t>
            </a:r>
          </a:p>
          <a:p>
            <a:pPr marL="0" indent="0"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Minimum Rental Duration</a:t>
            </a:r>
          </a:p>
          <a:p>
            <a:pPr marL="0" indent="0"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7 Days</a:t>
            </a:r>
          </a:p>
          <a:p>
            <a:pPr marL="0" indent="0"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Maximum Rental Duration</a:t>
            </a:r>
          </a:p>
          <a:p>
            <a:pPr marL="0" indent="0"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$0.99</a:t>
            </a:r>
          </a:p>
          <a:p>
            <a:pPr marL="0" indent="0"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Min Rental Rate</a:t>
            </a:r>
          </a:p>
          <a:p>
            <a:pPr marL="0" indent="0">
              <a:buNone/>
            </a:pP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$4.99</a:t>
            </a:r>
          </a:p>
          <a:p>
            <a:pPr marL="0" indent="0">
              <a:buNone/>
            </a:pP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Max Rental Rate</a:t>
            </a:r>
          </a:p>
          <a:p>
            <a:pPr marL="0" indent="0">
              <a:buNone/>
            </a:pPr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24506D-33AA-AD22-B733-7189A279C6F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 flipH="1" flipV="1">
            <a:off x="11125200" y="6150550"/>
            <a:ext cx="45719" cy="45719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3 Days</a:t>
            </a:r>
          </a:p>
        </p:txBody>
      </p:sp>
    </p:spTree>
    <p:extLst>
      <p:ext uri="{BB962C8B-B14F-4D97-AF65-F5344CB8AC3E}">
        <p14:creationId xmlns:p14="http://schemas.microsoft.com/office/powerpoint/2010/main" val="350747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122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F69C0-A894-9501-271E-62742F61A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01" y="2031818"/>
            <a:ext cx="7237877" cy="2822771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6699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ED916D-A39B-218E-FD6C-6BCDABDF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1801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cap="all" spc="-100" dirty="0">
                <a:latin typeface="Aharoni" panose="02010803020104030203" pitchFamily="2" charset="-79"/>
                <a:cs typeface="Aharoni" panose="02010803020104030203" pitchFamily="2" charset="-79"/>
              </a:rPr>
              <a:t>Revenue By Genre :</a:t>
            </a:r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2860FD59-8E26-7895-62BA-10EF67815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1801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There are 17 different movie genres.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most popular genres are Sports, Sci-fi and Animation.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lowest is Thriller.</a:t>
            </a:r>
          </a:p>
        </p:txBody>
      </p:sp>
    </p:spTree>
    <p:extLst>
      <p:ext uri="{BB962C8B-B14F-4D97-AF65-F5344CB8AC3E}">
        <p14:creationId xmlns:p14="http://schemas.microsoft.com/office/powerpoint/2010/main" val="150499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026FFA-D78B-65C5-77A1-FB0750FE8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904" y="4708107"/>
            <a:ext cx="9732773" cy="11887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1800" cap="all" spc="-100" dirty="0">
                <a:latin typeface="Aharoni" panose="02010803020104030203" pitchFamily="2" charset="-79"/>
                <a:cs typeface="Aharoni" panose="02010803020104030203" pitchFamily="2" charset="-79"/>
              </a:rPr>
              <a:t>Revenue By Movie </a:t>
            </a:r>
            <a:r>
              <a:rPr lang="en-US" sz="1400" cap="all" spc="-100" dirty="0">
                <a:latin typeface="Aharoni" panose="02010803020104030203" pitchFamily="2" charset="-79"/>
                <a:cs typeface="Aharoni" panose="02010803020104030203" pitchFamily="2" charset="-79"/>
              </a:rPr>
              <a:t>: This Graph Depicts the amount of revenue received based on the top 10 movies.  The Movie Telegraph Voyage seemed to have contributed to most of the revenue with </a:t>
            </a:r>
            <a:r>
              <a:rPr lang="en-US" sz="2000" cap="all" spc="-100" dirty="0">
                <a:latin typeface="Aharoni" panose="02010803020104030203" pitchFamily="2" charset="-79"/>
                <a:cs typeface="Aharoni" panose="02010803020104030203" pitchFamily="2" charset="-79"/>
              </a:rPr>
              <a:t>$215.75</a:t>
            </a:r>
            <a:r>
              <a:rPr lang="en-US" sz="1400" cap="all" spc="-1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C2005-A472-BA4D-0A33-AFD9AD9A9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660" y="1443649"/>
            <a:ext cx="10483259" cy="319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83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90B443-622D-6B23-99F7-D52D5A550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379" y="4644919"/>
            <a:ext cx="10108153" cy="9562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18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Top Customers By Country </a:t>
            </a:r>
            <a:r>
              <a:rPr lang="en-US" sz="14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This graph represents the top </a:t>
            </a:r>
            <a:r>
              <a:rPr lang="en-US" sz="18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10</a:t>
            </a:r>
            <a:r>
              <a:rPr lang="en-US" sz="14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countries with the most customers. The top </a:t>
            </a:r>
            <a:r>
              <a:rPr lang="en-US" sz="18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</a:t>
            </a:r>
            <a:r>
              <a:rPr lang="en-US" sz="14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countries are India, China, United States, JAPAN AND MEXICO.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EF09B21-45A0-42EE-9BDC-C4E0932EA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52456" y="1386165"/>
            <a:ext cx="0" cy="1747157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9F543B-3826-A70F-9FE0-894E8E0D0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73903" y="733245"/>
            <a:ext cx="5473034" cy="26957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0E5639-90E9-371F-2690-4499471A8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61" y="733245"/>
            <a:ext cx="5298266" cy="301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0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49619-E3B3-6F0A-32C5-7FB23205B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191" y="804363"/>
            <a:ext cx="6557687" cy="5246149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5"/>
            <a:ext cx="4143830" cy="27855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365"/>
            <a:ext cx="3813048" cy="2459736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D5AB6-2BE5-B543-82A2-793A4CDB4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7364" y="804363"/>
            <a:ext cx="3586033" cy="24597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83000"/>
              </a:lnSpc>
              <a:buFont typeface="Arial" panose="020B0604020202020204" pitchFamily="34" charset="0"/>
              <a:buChar char="•"/>
            </a:pPr>
            <a:r>
              <a:rPr lang="en-US" sz="16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These Graphs show the cities that have the highest number of customers as well as the number of customers who paid the most amount of money to Rock buster. </a:t>
            </a:r>
            <a:br>
              <a:rPr lang="en-US" sz="1600" cap="all" spc="-1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1600" cap="all" spc="-1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07C8FB-5215-1186-203F-232C4E97D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4803" y="3588029"/>
            <a:ext cx="4083865" cy="262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36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4A3A5EB-931E-46DE-A692-6731DB988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358634F-705D-44E4-9FBF-A406E2F9A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FCFE1E3-A09C-4196-A99F-B7C3014E9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E0435-203D-128E-7A74-E05E0497B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Summary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5695822-D29E-E8A0-EAC2-D4410B9A7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485467" cy="3931920"/>
          </a:xfrm>
        </p:spPr>
        <p:txBody>
          <a:bodyPr>
            <a:normAutofit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The top 3 popular genres are Sports, Sci-Fi and Animation, while the least popular genre is Thriller.</a:t>
            </a:r>
          </a:p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The countries with the highest customer count are India, China, United Sates, Japan and Mexico. Within these countries the cities to focus on are</a:t>
            </a:r>
          </a:p>
          <a:p>
            <a:pPr lv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India- Ambattur</a:t>
            </a:r>
          </a:p>
          <a:p>
            <a:pPr lv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China- </a:t>
            </a:r>
            <a:r>
              <a:rPr lang="en-US" dirty="0" err="1">
                <a:latin typeface="Aharoni" panose="02010803020104030203" pitchFamily="2" charset="-79"/>
                <a:cs typeface="Aharoni" panose="02010803020104030203" pitchFamily="2" charset="-79"/>
              </a:rPr>
              <a:t>Shanwei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, Tianjin</a:t>
            </a:r>
          </a:p>
          <a:p>
            <a:pPr lv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United States- Aurora, Citrus Heights-US</a:t>
            </a:r>
          </a:p>
          <a:p>
            <a:pPr lv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Japan- Iwaki</a:t>
            </a:r>
          </a:p>
          <a:p>
            <a:pPr lv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Mexico- </a:t>
            </a:r>
            <a:r>
              <a:rPr lang="en-US" dirty="0" err="1">
                <a:latin typeface="Aharoni" panose="02010803020104030203" pitchFamily="2" charset="-79"/>
                <a:cs typeface="Aharoni" panose="02010803020104030203" pitchFamily="2" charset="-79"/>
              </a:rPr>
              <a:t>Acua</a:t>
            </a:r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3" descr="A black and white sign&#10;&#10;Description automatically generated with low confidence">
            <a:extLst>
              <a:ext uri="{FF2B5EF4-FFF2-40B4-BE49-F238E27FC236}">
                <a16:creationId xmlns:a16="http://schemas.microsoft.com/office/drawing/2014/main" id="{776A0D3F-FD81-A874-E2A7-18D5B347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967238">
            <a:off x="9398865" y="4259874"/>
            <a:ext cx="1471344" cy="147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25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0A021-65C5-2898-8C06-D3B446C21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Aharoni" panose="02010803020104030203" pitchFamily="2" charset="-79"/>
                <a:cs typeface="Aharoni" panose="02010803020104030203" pitchFamily="2" charset="-79"/>
              </a:rPr>
              <a:t>Recommendations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1BA26A17-3692-2A13-E6C6-CCEE05AA55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0752633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15817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{F5B3955C-F6FF-4D1D-AAEB-DBE4AECAAD14}tf56219246_win32</Template>
  <TotalTime>4177</TotalTime>
  <Words>348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Aharoni</vt:lpstr>
      <vt:lpstr>Arial</vt:lpstr>
      <vt:lpstr>Avenir Next LT Pro</vt:lpstr>
      <vt:lpstr>Avenir Next LT Pro Light</vt:lpstr>
      <vt:lpstr>Garamond</vt:lpstr>
      <vt:lpstr>SavonVTI</vt:lpstr>
      <vt:lpstr>Rockbuster stealth</vt:lpstr>
      <vt:lpstr>Background</vt:lpstr>
      <vt:lpstr>Movie Overview</vt:lpstr>
      <vt:lpstr>Revenue By Genre :</vt:lpstr>
      <vt:lpstr>Revenue By Movie : This Graph Depicts the amount of revenue received based on the top 10 movies.  The Movie Telegraph Voyage seemed to have contributed to most of the revenue with $215.75.</vt:lpstr>
      <vt:lpstr>Top Customers By Country : This graph represents the top 10 countries with the most customers. The top 5 countries are India, China, United States, JAPAN AND MEXICO.</vt:lpstr>
      <vt:lpstr>These Graphs show the cities that have the highest number of customers as well as the number of customers who paid the most amount of money to Rock buster.  </vt:lpstr>
      <vt:lpstr>Summary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</dc:title>
  <dc:creator>dennis egwu</dc:creator>
  <cp:lastModifiedBy>dennis egwu</cp:lastModifiedBy>
  <cp:revision>4</cp:revision>
  <dcterms:created xsi:type="dcterms:W3CDTF">2023-04-28T01:45:03Z</dcterms:created>
  <dcterms:modified xsi:type="dcterms:W3CDTF">2023-04-30T23:23:00Z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